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901" y="9270999"/>
            <a:ext cx="374905" cy="3556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13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307138" y="649152"/>
            <a:ext cx="10401301" cy="58563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utterfly-and-leaf_3000x1734.jpeg"/>
          <p:cNvSpPr/>
          <p:nvPr>
            <p:ph type="pic" sz="half" idx="13"/>
          </p:nvPr>
        </p:nvSpPr>
        <p:spPr>
          <a:xfrm>
            <a:off x="6572250" y="812800"/>
            <a:ext cx="5753100" cy="7670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utterfly-and-leaf_3000x1734.jpeg"/>
          <p:cNvSpPr/>
          <p:nvPr>
            <p:ph type="pic" sz="half" idx="13"/>
          </p:nvPr>
        </p:nvSpPr>
        <p:spPr>
          <a:xfrm>
            <a:off x="7277100" y="2578100"/>
            <a:ext cx="4457700" cy="594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 rot="21600000">
            <a:off x="7063543" y="473144"/>
            <a:ext cx="5554134" cy="4165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 rot="21600000">
            <a:off x="7095370" y="5018682"/>
            <a:ext cx="5520268" cy="414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266700" y="482600"/>
            <a:ext cx="6502400" cy="86698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ural Style Transf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Style Transfer</a:t>
            </a:r>
          </a:p>
        </p:txBody>
      </p:sp>
      <p:sp>
        <p:nvSpPr>
          <p:cNvPr id="120" name="A review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odel based optimization："/>
          <p:cNvSpPr txBox="1"/>
          <p:nvPr>
            <p:ph type="title"/>
          </p:nvPr>
        </p:nvSpPr>
        <p:spPr>
          <a:xfrm>
            <a:off x="1270000" y="-732683"/>
            <a:ext cx="10464800" cy="2438401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model based optimization：</a:t>
            </a:r>
          </a:p>
        </p:txBody>
      </p:sp>
      <p:sp>
        <p:nvSpPr>
          <p:cNvPr id="164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65" name="屏幕快照 2019-02-15 下午6.44.53.png" descr="屏幕快照 2019-02-15 下午6.44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" y="1411690"/>
            <a:ext cx="11747500" cy="440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屏幕快照 2019-02-15 下午6.44.44.png" descr="屏幕快照 2019-02-15 下午6.44.44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8062"/>
          <a:stretch>
            <a:fillRect/>
          </a:stretch>
        </p:blipFill>
        <p:spPr>
          <a:xfrm>
            <a:off x="679450" y="5669886"/>
            <a:ext cx="11715819" cy="212341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per-style-per-modle"/>
          <p:cNvSpPr txBox="1"/>
          <p:nvPr/>
        </p:nvSpPr>
        <p:spPr>
          <a:xfrm>
            <a:off x="4182907" y="810146"/>
            <a:ext cx="42184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 per-style-per-modle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utistyle-per-model"/>
          <p:cNvSpPr txBox="1"/>
          <p:nvPr>
            <p:ph type="title"/>
          </p:nvPr>
        </p:nvSpPr>
        <p:spPr>
          <a:xfrm>
            <a:off x="881797" y="-17143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Mutistyle-per-model</a:t>
            </a:r>
          </a:p>
        </p:txBody>
      </p:sp>
      <p:sp>
        <p:nvSpPr>
          <p:cNvPr id="170" name="只改变IN层的参数（条件IN），增加了N *C*2个参数，N为Style数，C为feature map数。对于可以生成32种风格的网络，增加的参数只占0.2%。而且可以通过插值实现风格间的平滑的转换。"/>
          <p:cNvSpPr txBox="1"/>
          <p:nvPr>
            <p:ph type="body" idx="1"/>
          </p:nvPr>
        </p:nvSpPr>
        <p:spPr>
          <a:xfrm>
            <a:off x="1104554" y="1798302"/>
            <a:ext cx="10464801" cy="5715001"/>
          </a:xfrm>
          <a:prstGeom prst="rect">
            <a:avLst/>
          </a:prstGeom>
        </p:spPr>
        <p:txBody>
          <a:bodyPr/>
          <a:lstStyle/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只改变IN层的参数（条件IN），增加了N *C*2个参数，N为Style数，C为feature map数。对于可以生成32种风格的网络，增加的参数只占0.2%。而且可以通过插值实现风格间的平滑的转换。</a:t>
            </a:r>
          </a:p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</p:txBody>
      </p:sp>
      <p:pic>
        <p:nvPicPr>
          <p:cNvPr id="171" name="屏幕快照 2019-02-20 下午9.08.59.png" descr="屏幕快照 2019-02-20 下午9.08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735" y="4762969"/>
            <a:ext cx="5756847" cy="877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屏幕快照 2019-02-21 下午1.44.29.png" descr="屏幕快照 2019-02-21 下午1.44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7863" y="5762215"/>
            <a:ext cx="5554752" cy="385772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通过改变参数实现"/>
          <p:cNvSpPr txBox="1"/>
          <p:nvPr/>
        </p:nvSpPr>
        <p:spPr>
          <a:xfrm>
            <a:off x="4126646" y="1085849"/>
            <a:ext cx="3975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800">
                <a:solidFill>
                  <a:schemeClr val="accent1"/>
                </a:solidFill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通过改变参数实现</a:t>
            </a:r>
          </a:p>
        </p:txBody>
      </p:sp>
      <p:sp>
        <p:nvSpPr>
          <p:cNvPr id="174" name="这种方法也可以做任意风格的转换，因为要训练的参数很少"/>
          <p:cNvSpPr txBox="1"/>
          <p:nvPr/>
        </p:nvSpPr>
        <p:spPr>
          <a:xfrm>
            <a:off x="8099863" y="6276198"/>
            <a:ext cx="453718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4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这种方法也可以做任意风格的转换，因为要训练的参数很少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屏幕快照 2019-02-20 下午10.07.37.png" descr="屏幕快照 2019-02-20 下午10.07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279" y="6002035"/>
            <a:ext cx="10123150" cy="23204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共享其他层，只改变中层（stylebank层）参数…"/>
          <p:cNvSpPr txBox="1"/>
          <p:nvPr/>
        </p:nvSpPr>
        <p:spPr>
          <a:xfrm>
            <a:off x="838455" y="2013716"/>
            <a:ext cx="10668585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4200"/>
              </a:spcBef>
              <a:buSzPct val="47000"/>
              <a:buBlip>
                <a:blip r:embed="rId3"/>
              </a:buBlip>
              <a:defRPr sz="3300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共享其他层，只改变中层（stylebank层）参数</a:t>
            </a:r>
          </a:p>
          <a:p>
            <a:pPr algn="l">
              <a:spcBef>
                <a:spcPts val="4200"/>
              </a:spcBef>
              <a:defRPr sz="3300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两种训练并行：</a:t>
            </a:r>
          </a:p>
          <a:p>
            <a:pPr algn="l">
              <a:spcBef>
                <a:spcPts val="4200"/>
              </a:spcBef>
              <a:defRPr sz="3300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1.整个网络对某个style训练</a:t>
            </a:r>
          </a:p>
          <a:p>
            <a:pPr algn="l">
              <a:spcBef>
                <a:spcPts val="4200"/>
              </a:spcBef>
              <a:defRPr sz="3300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2.不加Style Bank层，训练e和D进行图像复原</a:t>
            </a:r>
          </a:p>
        </p:txBody>
      </p:sp>
      <p:sp>
        <p:nvSpPr>
          <p:cNvPr id="178" name="Mutistyle-per-model"/>
          <p:cNvSpPr txBox="1"/>
          <p:nvPr>
            <p:ph type="title" idx="4294967295"/>
          </p:nvPr>
        </p:nvSpPr>
        <p:spPr>
          <a:xfrm>
            <a:off x="1104554" y="-99556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Mutistyle-per-model</a:t>
            </a:r>
          </a:p>
        </p:txBody>
      </p:sp>
      <p:sp>
        <p:nvSpPr>
          <p:cNvPr id="179" name="上面两种方法都可以任意增加新的风格，而且新风格训练起来很快。都可以插值。"/>
          <p:cNvSpPr txBox="1"/>
          <p:nvPr/>
        </p:nvSpPr>
        <p:spPr>
          <a:xfrm>
            <a:off x="140569" y="8318178"/>
            <a:ext cx="1239277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5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上面两种方法都可以任意增加新的风格，而且新风格训练起来很快。都可以插值。</a:t>
            </a:r>
          </a:p>
        </p:txBody>
      </p:sp>
      <p:sp>
        <p:nvSpPr>
          <p:cNvPr id="180" name="通过改变参数实现"/>
          <p:cNvSpPr txBox="1"/>
          <p:nvPr/>
        </p:nvSpPr>
        <p:spPr>
          <a:xfrm>
            <a:off x="4349404" y="1104328"/>
            <a:ext cx="3975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800">
                <a:solidFill>
                  <a:schemeClr val="accent1"/>
                </a:solidFill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通过改变参数实现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utistyle-per-model…"/>
          <p:cNvSpPr txBox="1"/>
          <p:nvPr>
            <p:ph type="title"/>
          </p:nvPr>
        </p:nvSpPr>
        <p:spPr>
          <a:xfrm>
            <a:off x="1092073" y="-37153"/>
            <a:ext cx="10464801" cy="2438401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Mutistyle-per-model</a:t>
            </a:r>
          </a:p>
          <a:p>
            <a:pPr>
              <a:spcBef>
                <a:spcPts val="4200"/>
              </a:spcBef>
              <a:defRPr sz="3800">
                <a:solidFill>
                  <a:schemeClr val="accent1"/>
                </a:solidFill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通过输入风格图实现</a:t>
            </a:r>
          </a:p>
        </p:txBody>
      </p:sp>
      <p:sp>
        <p:nvSpPr>
          <p:cNvPr id="183" name="正文"/>
          <p:cNvSpPr txBox="1"/>
          <p:nvPr>
            <p:ph type="body" idx="1"/>
          </p:nvPr>
        </p:nvSpPr>
        <p:spPr>
          <a:xfrm>
            <a:off x="1270000" y="2234820"/>
            <a:ext cx="10464800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</p:txBody>
      </p:sp>
      <p:pic>
        <p:nvPicPr>
          <p:cNvPr id="184" name="屏幕快照 2019-02-20 下午10.39.15.png" descr="屏幕快照 2019-02-20 下午10.39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2123143"/>
            <a:ext cx="10464800" cy="2766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屏幕快照 2019-02-20 下午10.47.34.png" descr="屏幕快照 2019-02-20 下午10.47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023" y="4861762"/>
            <a:ext cx="10464801" cy="370364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因为对不同风格用的是完全相同的网络，这种方法能有效生成的风格都比较相似"/>
          <p:cNvSpPr txBox="1"/>
          <p:nvPr/>
        </p:nvSpPr>
        <p:spPr>
          <a:xfrm>
            <a:off x="19049" y="8290256"/>
            <a:ext cx="1280160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7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因为对不同风格用的是完全相同的网络，这种方法能有效生成的风格都比较相似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bitrary-style-per-model"/>
          <p:cNvSpPr txBox="1"/>
          <p:nvPr>
            <p:ph type="title"/>
          </p:nvPr>
        </p:nvSpPr>
        <p:spPr>
          <a:xfrm>
            <a:off x="1059108" y="-564597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Arbitrary-style-per-model</a:t>
            </a:r>
          </a:p>
        </p:txBody>
      </p:sp>
      <p:sp>
        <p:nvSpPr>
          <p:cNvPr id="189" name="Style-Swap"/>
          <p:cNvSpPr txBox="1"/>
          <p:nvPr>
            <p:ph type="body" idx="1"/>
          </p:nvPr>
        </p:nvSpPr>
        <p:spPr>
          <a:xfrm>
            <a:off x="1059108" y="1262345"/>
            <a:ext cx="10464801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Style-Swap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</p:txBody>
      </p:sp>
      <p:pic>
        <p:nvPicPr>
          <p:cNvPr id="190" name="屏幕快照 2019-02-27 下午9.35.45.png" descr="屏幕快照 2019-02-27 下午9.35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89643" y="4964412"/>
            <a:ext cx="7251566" cy="3090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屏幕快照 2019-02-27 下午9.28.08.png" descr="屏幕快照 2019-02-27 下午9.28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2741" y="5730106"/>
            <a:ext cx="6105341" cy="114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屏幕快照 2019-02-27 下午9.44.46.png" descr="屏幕快照 2019-02-27 下午9.44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2705" y="8001803"/>
            <a:ext cx="9897606" cy="98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屏幕快照 2019-02-27 下午9.47.30.png" descr="屏幕快照 2019-02-27 下午9.47.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57944" y="1017625"/>
            <a:ext cx="6604001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屏幕快照 2019-02-27 下午9.58.03.png" descr="屏幕快照 2019-02-27 下午9.58.0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4290" y="8772086"/>
            <a:ext cx="6286501" cy="120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rbitrary-style-per-model"/>
          <p:cNvSpPr txBox="1"/>
          <p:nvPr>
            <p:ph type="title"/>
          </p:nvPr>
        </p:nvSpPr>
        <p:spPr>
          <a:xfrm>
            <a:off x="1059108" y="-564597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Arbitrary-style-per-model</a:t>
            </a:r>
          </a:p>
        </p:txBody>
      </p:sp>
      <p:sp>
        <p:nvSpPr>
          <p:cNvPr id="197" name="AdaIN"/>
          <p:cNvSpPr txBox="1"/>
          <p:nvPr>
            <p:ph type="body" idx="1"/>
          </p:nvPr>
        </p:nvSpPr>
        <p:spPr>
          <a:xfrm>
            <a:off x="1059108" y="1262345"/>
            <a:ext cx="10464801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AdaIN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</p:txBody>
      </p:sp>
      <p:pic>
        <p:nvPicPr>
          <p:cNvPr id="198" name="屏幕快照 2019-02-28 上午10.42.59.png" descr="屏幕快照 2019-02-28 上午10.42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354" y="6804311"/>
            <a:ext cx="5245101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屏幕快照 2019-02-28 上午10.44.39.png" descr="屏幕快照 2019-02-28 上午10.44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098" y="2560225"/>
            <a:ext cx="9011655" cy="386448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al  time"/>
          <p:cNvSpPr txBox="1"/>
          <p:nvPr/>
        </p:nvSpPr>
        <p:spPr>
          <a:xfrm>
            <a:off x="1390101" y="8644595"/>
            <a:ext cx="216458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Real 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rbitrary-style-per-model"/>
          <p:cNvSpPr txBox="1"/>
          <p:nvPr>
            <p:ph type="title"/>
          </p:nvPr>
        </p:nvSpPr>
        <p:spPr>
          <a:xfrm>
            <a:off x="1059108" y="-564597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Arbitrary-style-per-model</a:t>
            </a:r>
          </a:p>
        </p:txBody>
      </p:sp>
      <p:sp>
        <p:nvSpPr>
          <p:cNvPr id="203" name="WCT"/>
          <p:cNvSpPr txBox="1"/>
          <p:nvPr>
            <p:ph type="body" idx="1"/>
          </p:nvPr>
        </p:nvSpPr>
        <p:spPr>
          <a:xfrm>
            <a:off x="1059108" y="1262345"/>
            <a:ext cx="10464801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WCT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</p:txBody>
      </p:sp>
      <p:pic>
        <p:nvPicPr>
          <p:cNvPr id="204" name="屏幕快照 2019-02-28 上午10.56.17.png" descr="屏幕快照 2019-02-28 上午10.5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3832" y="1262345"/>
            <a:ext cx="9640019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屏幕快照 2019-02-28 上午11.10.27.png" descr="屏幕快照 2019-02-28 上午11.10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2566" y="7040943"/>
            <a:ext cx="4997009" cy="259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屏幕快照 2019-02-28 下午2.56.55.png" descr="屏幕快照 2019-02-28 下午2.56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4589" y="7088990"/>
            <a:ext cx="3760082" cy="104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屏幕快照 2019-02-28 下午2.57.00.png" descr="屏幕快照 2019-02-28 下午2.57.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4589" y="8248799"/>
            <a:ext cx="3760082" cy="953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mprovements"/>
          <p:cNvSpPr txBox="1"/>
          <p:nvPr>
            <p:ph type="title"/>
          </p:nvPr>
        </p:nvSpPr>
        <p:spPr>
          <a:xfrm>
            <a:off x="1059108" y="-564597"/>
            <a:ext cx="10464801" cy="2438401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Improvements</a:t>
            </a:r>
          </a:p>
        </p:txBody>
      </p:sp>
      <p:sp>
        <p:nvSpPr>
          <p:cNvPr id="210" name="想对不同的区域用不同的style：加入style guidance channel…"/>
          <p:cNvSpPr txBox="1"/>
          <p:nvPr>
            <p:ph type="body" idx="1"/>
          </p:nvPr>
        </p:nvSpPr>
        <p:spPr>
          <a:xfrm>
            <a:off x="1059108" y="1262345"/>
            <a:ext cx="11231566" cy="7941122"/>
          </a:xfrm>
          <a:prstGeom prst="rect">
            <a:avLst/>
          </a:prstGeom>
        </p:spPr>
        <p:txBody>
          <a:bodyPr/>
          <a:lstStyle/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想对不同的区域用不同的style：加入style guidance channel</a:t>
            </a:r>
          </a:p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控制笔触大小：1. 改变style图的分辨率 2. 笔触金字塔</a:t>
            </a:r>
          </a:p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加入深度信息(效果还不错，可以突出</a:t>
            </a:r>
            <a:r>
              <a:rPr u="sng"/>
              <a:t>画面的主体</a:t>
            </a:r>
            <a:r>
              <a:t>)</a:t>
            </a:r>
          </a:p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rPr u="sng"/>
              <a:t>加入语义信息</a:t>
            </a:r>
            <a:r>
              <a:t>：1. 输入mask 2. Contextual loss(希望生成的图与目标的feature map相近的更多) 3. 特征重建</a:t>
            </a:r>
          </a:p>
          <a:p>
            <a:pPr marL="527050" indent="-527050" defTabSz="484886">
              <a:spcBef>
                <a:spcPts val="3400"/>
              </a:spcBef>
              <a:buBlip>
                <a:blip r:embed="rId2"/>
              </a:buBlip>
              <a:defRPr sz="3818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对特定对象：立体，视频，化妆，字体，音频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屏幕快照 2019-02-28 下午6.22.38.png" descr="屏幕快照 2019-02-28 下午6.2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236" y="375937"/>
            <a:ext cx="6927716" cy="5216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屏幕快照 2019-02-28 下午7.41.19.png" descr="屏幕快照 2019-02-28 下午7.41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959" y="6324173"/>
            <a:ext cx="6956271" cy="258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屏幕快照 2019-02-28 下午7.44.34.png" descr="屏幕快照 2019-02-28 下午7.44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1555" y="375937"/>
            <a:ext cx="4939122" cy="5216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valuation"/>
          <p:cNvSpPr txBox="1"/>
          <p:nvPr/>
        </p:nvSpPr>
        <p:spPr>
          <a:xfrm>
            <a:off x="4174822" y="4158340"/>
            <a:ext cx="440791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45A7DE"/>
                </a:solidFill>
              </a:defRPr>
            </a:lvl1pPr>
          </a:lstStyle>
          <a:p>
            <a:pPr/>
            <a:r>
              <a:t>evaluation</a:t>
            </a:r>
          </a:p>
        </p:txBody>
      </p:sp>
      <p:sp>
        <p:nvSpPr>
          <p:cNvPr id="217" name="从质量上来讲最好的还是第一篇论文"/>
          <p:cNvSpPr txBox="1"/>
          <p:nvPr/>
        </p:nvSpPr>
        <p:spPr>
          <a:xfrm>
            <a:off x="1462093" y="7880043"/>
            <a:ext cx="9461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从质量上来讲最好的还是第一篇论文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tyle transfer without nn"/>
          <p:cNvSpPr txBox="1"/>
          <p:nvPr>
            <p:ph type="title"/>
          </p:nvPr>
        </p:nvSpPr>
        <p:spPr>
          <a:xfrm>
            <a:off x="977900" y="-419100"/>
            <a:ext cx="10464800" cy="2438400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2800"/>
              </a:lnSpc>
              <a:spcBef>
                <a:spcPts val="1200"/>
              </a:spcBef>
              <a:defRPr b="1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b="0"/>
          </a:p>
          <a:p>
            <a:pPr>
              <a:defRPr sz="5000"/>
            </a:pPr>
            <a:r>
              <a:t>Style transfer without nn</a:t>
            </a:r>
          </a:p>
        </p:txBody>
      </p:sp>
      <p:sp>
        <p:nvSpPr>
          <p:cNvPr id="123" name="Stroke based rendering:…"/>
          <p:cNvSpPr txBox="1"/>
          <p:nvPr>
            <p:ph type="body" idx="1"/>
          </p:nvPr>
        </p:nvSpPr>
        <p:spPr>
          <a:xfrm>
            <a:off x="1270000" y="1523454"/>
            <a:ext cx="10464800" cy="7182446"/>
          </a:xfrm>
          <a:prstGeom prst="rect">
            <a:avLst/>
          </a:prstGeom>
        </p:spPr>
        <p:txBody>
          <a:bodyPr/>
          <a:lstStyle/>
          <a:p>
            <a:pPr marL="533400" indent="-533400" defTabSz="490727">
              <a:spcBef>
                <a:spcPts val="3500"/>
              </a:spcBef>
              <a:buBlip>
                <a:blip r:embed="rId2"/>
              </a:buBlip>
              <a:defRPr sz="3864"/>
            </a:pPr>
            <a:r>
              <a:t>Stroke based rendering: </a:t>
            </a:r>
          </a:p>
          <a:p>
            <a:pPr marL="0" indent="0" defTabSz="490727">
              <a:spcBef>
                <a:spcPts val="3500"/>
              </a:spcBef>
              <a:buSzTx/>
              <a:buNone/>
              <a:defRPr sz="3864"/>
            </a:pPr>
            <a:r>
              <a:rPr>
                <a:latin typeface="Libian SC Regular"/>
                <a:ea typeface="Libian SC Regular"/>
                <a:cs typeface="Libian SC Regular"/>
                <a:sym typeface="Libian SC Regular"/>
              </a:rPr>
              <a:t>以原图作为引导生成笔触</a:t>
            </a:r>
          </a:p>
          <a:p>
            <a:pPr marL="533400" indent="-533400" defTabSz="490727">
              <a:spcBef>
                <a:spcPts val="3500"/>
              </a:spcBef>
              <a:buBlip>
                <a:blip r:embed="rId2"/>
              </a:buBlip>
              <a:defRPr sz="3864"/>
            </a:pPr>
            <a:r>
              <a:t>Region based rendering: </a:t>
            </a:r>
          </a:p>
          <a:p>
            <a:pPr marL="0" indent="0" defTabSz="490727">
              <a:spcBef>
                <a:spcPts val="3500"/>
              </a:spcBef>
              <a:buSzTx/>
              <a:buNone/>
              <a:defRPr sz="386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加入语义分割，不同内容的笔触不同</a:t>
            </a:r>
          </a:p>
          <a:p>
            <a:pPr marL="533400" indent="-533400" defTabSz="490727">
              <a:spcBef>
                <a:spcPts val="3500"/>
              </a:spcBef>
              <a:buBlip>
                <a:blip r:embed="rId2"/>
              </a:buBlip>
              <a:defRPr sz="3864"/>
            </a:pPr>
            <a:r>
              <a:t>Example based rendering:</a:t>
            </a:r>
          </a:p>
          <a:p>
            <a:pPr marL="0" indent="0" defTabSz="490727">
              <a:spcBef>
                <a:spcPts val="3500"/>
              </a:spcBef>
              <a:buSzTx/>
              <a:buNone/>
              <a:defRPr sz="386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用成对的图片训练，找到映射</a:t>
            </a:r>
          </a:p>
          <a:p>
            <a:pPr marL="533400" indent="-533400" defTabSz="490727">
              <a:spcBef>
                <a:spcPts val="3500"/>
              </a:spcBef>
              <a:buBlip>
                <a:blip r:embed="rId2"/>
              </a:buBlip>
              <a:defRPr sz="386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滤波</a:t>
            </a:r>
            <a:r>
              <a:t>：效率高，风格受限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</a:t>
            </a:r>
          </a:p>
        </p:txBody>
      </p:sp>
      <p:sp>
        <p:nvSpPr>
          <p:cNvPr id="220" name="处理照片…"/>
          <p:cNvSpPr txBox="1"/>
          <p:nvPr>
            <p:ph type="body" idx="1"/>
          </p:nvPr>
        </p:nvSpPr>
        <p:spPr>
          <a:xfrm>
            <a:off x="1270000" y="1120336"/>
            <a:ext cx="10464800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处理照片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帮助艺术工作者创作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动画 游戏 电影</a:t>
            </a:r>
          </a:p>
        </p:txBody>
      </p:sp>
      <p:pic>
        <p:nvPicPr>
          <p:cNvPr id="221" name="屏幕快照 2019-02-28 下午11.31.07.png" descr="屏幕快照 2019-02-28 下午11.3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3326" y="5881420"/>
            <a:ext cx="9751482" cy="3565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uture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Challenge</a:t>
            </a:r>
          </a:p>
        </p:txBody>
      </p:sp>
      <p:sp>
        <p:nvSpPr>
          <p:cNvPr id="224" name="没有很好的评估方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没有很好的评估方法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可解释性</a:t>
            </a:r>
          </a:p>
          <a:p>
            <a:pPr>
              <a:buBlip>
                <a:blip r:embed="rId2"/>
              </a:buBlip>
              <a:defRPr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速度 质量 多样性的trade 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 Style-Aware Content Loss for Real-time HD Style Transfer"/>
          <p:cNvSpPr txBox="1"/>
          <p:nvPr>
            <p:ph type="title"/>
          </p:nvPr>
        </p:nvSpPr>
        <p:spPr>
          <a:xfrm>
            <a:off x="1270000" y="-85678"/>
            <a:ext cx="10464800" cy="2438401"/>
          </a:xfrm>
          <a:prstGeom prst="rect">
            <a:avLst/>
          </a:prstGeom>
        </p:spPr>
        <p:txBody>
          <a:bodyPr/>
          <a:lstStyle/>
          <a:p>
            <a:pPr defTabSz="461518">
              <a:defRPr sz="5451"/>
            </a:pPr>
            <a:r>
              <a:t>A Style-Aware </a:t>
            </a:r>
            <a:r>
              <a:rPr u="sng"/>
              <a:t>Content</a:t>
            </a:r>
            <a:r>
              <a:t> Loss for </a:t>
            </a:r>
            <a:r>
              <a:rPr u="sng"/>
              <a:t>Real-time</a:t>
            </a:r>
            <a:r>
              <a:t> </a:t>
            </a:r>
            <a:r>
              <a:rPr u="sng"/>
              <a:t>HD</a:t>
            </a:r>
            <a:r>
              <a:t> Style Transfer </a:t>
            </a:r>
          </a:p>
        </p:txBody>
      </p:sp>
      <p:sp>
        <p:nvSpPr>
          <p:cNvPr id="227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sp>
        <p:nvSpPr>
          <p:cNvPr id="228" name="ECCV 2018 oral…"/>
          <p:cNvSpPr txBox="1"/>
          <p:nvPr/>
        </p:nvSpPr>
        <p:spPr>
          <a:xfrm>
            <a:off x="1933533" y="1448799"/>
            <a:ext cx="9137734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ECCV 2018 oral</a:t>
            </a:r>
          </a:p>
          <a:p>
            <a:pPr/>
            <a:r>
              <a:t>   1280 × 720 at 9 FPS on a Titan X Pascal </a:t>
            </a:r>
          </a:p>
          <a:p>
            <a:pPr/>
            <a:r>
              <a:t> </a:t>
            </a:r>
          </a:p>
        </p:txBody>
      </p:sp>
      <p:pic>
        <p:nvPicPr>
          <p:cNvPr id="229" name="屏幕快照 2019-03-01 上午10.58.08.png" descr="屏幕快照 2019-03-01 上午10.58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707" y="7264221"/>
            <a:ext cx="12061386" cy="2527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屏幕快照 2019-03-01 上午10.59.26.png" descr="屏幕快照 2019-03-01 上午10.59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4250" y="2781210"/>
            <a:ext cx="11036301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论文中认为Cycle GAN不是很适合风格转换，因为对于抽象程度比较高的画，让它唯一对应一张真实图片是不合理的。而且对Cycle GAN如果真实照片和画中的场景差别比较大，结果也不好。…"/>
          <p:cNvSpPr txBox="1"/>
          <p:nvPr>
            <p:ph type="body" idx="1"/>
          </p:nvPr>
        </p:nvSpPr>
        <p:spPr>
          <a:xfrm>
            <a:off x="1270000" y="900924"/>
            <a:ext cx="10464800" cy="7213601"/>
          </a:xfrm>
          <a:prstGeom prst="rect">
            <a:avLst/>
          </a:prstGeom>
        </p:spPr>
        <p:txBody>
          <a:bodyPr/>
          <a:lstStyle/>
          <a:p>
            <a:pPr marL="628650" indent="-628650" defTabSz="578358">
              <a:spcBef>
                <a:spcPts val="4100"/>
              </a:spcBef>
              <a:buBlip>
                <a:blip r:embed="rId2"/>
              </a:buBlip>
              <a:defRPr sz="455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论文中认为Cycle GAN不是很适合风格转换，因为对于抽象程度比较高的画，让它唯一对应一张真实图片是不合理的。而且对Cycle GAN如果真实照片和画中的场景差别比较大，结果也不好。</a:t>
            </a:r>
          </a:p>
          <a:p>
            <a:pPr marL="628650" indent="-628650" defTabSz="578358">
              <a:spcBef>
                <a:spcPts val="4100"/>
              </a:spcBef>
              <a:buBlip>
                <a:blip r:embed="rId2"/>
              </a:buBlip>
              <a:defRPr sz="455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其他没有用GAN的方法大多只学习一张画的风格而不是画家的风格。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屏幕快照 2019-03-01 上午11.25.12.png" descr="屏幕快照 2019-03-01 上午11.25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365" y="270893"/>
            <a:ext cx="4762314" cy="4949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屏幕快照 2019-03-01 上午11.50.02.png" descr="屏幕快照 2019-03-01 上午11.50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7970" y="345251"/>
            <a:ext cx="7289801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lowres_2_highres_1.jpg" descr="lowres_2_highres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64" y="0"/>
            <a:ext cx="1292727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屏幕快照 2019-03-01 下午12.35.29.png" descr="屏幕快照 2019-03-01 下午12.35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866" y="155598"/>
            <a:ext cx="11581068" cy="9442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屏幕快照 2019-02-24 下午9.10.16.png" descr="屏幕快照 2019-02-24 下午9.1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741" y="367043"/>
            <a:ext cx="4625393" cy="9019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屏幕快照 2019-02-24 下午9.10.04.png" descr="屏幕快照 2019-02-24 下午9.10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6066" y="440124"/>
            <a:ext cx="4625393" cy="5860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Neural Style Transfer 的分类"/>
          <p:cNvSpPr txBox="1"/>
          <p:nvPr/>
        </p:nvSpPr>
        <p:spPr>
          <a:xfrm>
            <a:off x="2645597" y="394641"/>
            <a:ext cx="781609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900">
                <a:solidFill>
                  <a:srgbClr val="45A7DE"/>
                </a:solidFill>
              </a:defRPr>
            </a:lvl1pPr>
          </a:lstStyle>
          <a:p>
            <a:pPr/>
            <a:r>
              <a:t>Neural Style Transfer 的分类</a:t>
            </a:r>
          </a:p>
        </p:txBody>
      </p:sp>
      <p:sp>
        <p:nvSpPr>
          <p:cNvPr id="129" name="优化图像"/>
          <p:cNvSpPr txBox="1"/>
          <p:nvPr/>
        </p:nvSpPr>
        <p:spPr>
          <a:xfrm>
            <a:off x="768849" y="2488016"/>
            <a:ext cx="30861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优化图像</a:t>
            </a:r>
          </a:p>
        </p:txBody>
      </p:sp>
      <p:sp>
        <p:nvSpPr>
          <p:cNvPr id="130" name="优化模型:"/>
          <p:cNvSpPr txBox="1"/>
          <p:nvPr/>
        </p:nvSpPr>
        <p:spPr>
          <a:xfrm>
            <a:off x="768849" y="3484041"/>
            <a:ext cx="315854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优化模型:</a:t>
            </a:r>
          </a:p>
        </p:txBody>
      </p:sp>
      <p:sp>
        <p:nvSpPr>
          <p:cNvPr id="131" name="一个模型一种风格/多种/任意种"/>
          <p:cNvSpPr txBox="1"/>
          <p:nvPr/>
        </p:nvSpPr>
        <p:spPr>
          <a:xfrm>
            <a:off x="4425588" y="3484041"/>
            <a:ext cx="811784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一个模型一种风格/多种/任意种</a:t>
            </a:r>
          </a:p>
        </p:txBody>
      </p:sp>
      <p:sp>
        <p:nvSpPr>
          <p:cNvPr id="132" name="按优化对象："/>
          <p:cNvSpPr txBox="1"/>
          <p:nvPr/>
        </p:nvSpPr>
        <p:spPr>
          <a:xfrm>
            <a:off x="413248" y="1606292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按优化对象：</a:t>
            </a:r>
          </a:p>
        </p:txBody>
      </p:sp>
      <p:sp>
        <p:nvSpPr>
          <p:cNvPr id="133" name="按方法（style的表示方法）："/>
          <p:cNvSpPr txBox="1"/>
          <p:nvPr/>
        </p:nvSpPr>
        <p:spPr>
          <a:xfrm>
            <a:off x="347665" y="4678243"/>
            <a:ext cx="67218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按方法（style的表示方法）：</a:t>
            </a:r>
          </a:p>
        </p:txBody>
      </p:sp>
      <p:sp>
        <p:nvSpPr>
          <p:cNvPr id="134" name="参数统计方法"/>
          <p:cNvSpPr txBox="1"/>
          <p:nvPr/>
        </p:nvSpPr>
        <p:spPr>
          <a:xfrm>
            <a:off x="758201" y="5758145"/>
            <a:ext cx="4254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参数统计方法</a:t>
            </a:r>
          </a:p>
        </p:txBody>
      </p:sp>
      <p:sp>
        <p:nvSpPr>
          <p:cNvPr id="135" name="非参数马尔可夫随机场法"/>
          <p:cNvSpPr txBox="1"/>
          <p:nvPr/>
        </p:nvSpPr>
        <p:spPr>
          <a:xfrm>
            <a:off x="5455752" y="5758145"/>
            <a:ext cx="7175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非参数马尔可夫随机场法</a:t>
            </a:r>
          </a:p>
        </p:txBody>
      </p:sp>
      <p:sp>
        <p:nvSpPr>
          <p:cNvPr id="136" name="按风格："/>
          <p:cNvSpPr txBox="1"/>
          <p:nvPr/>
        </p:nvSpPr>
        <p:spPr>
          <a:xfrm>
            <a:off x="558630" y="683804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按风格：</a:t>
            </a:r>
          </a:p>
        </p:txBody>
      </p:sp>
      <p:sp>
        <p:nvSpPr>
          <p:cNvPr id="137" name="艺术的"/>
          <p:cNvSpPr txBox="1"/>
          <p:nvPr/>
        </p:nvSpPr>
        <p:spPr>
          <a:xfrm>
            <a:off x="698330" y="7803650"/>
            <a:ext cx="25019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艺术的</a:t>
            </a:r>
          </a:p>
        </p:txBody>
      </p:sp>
      <p:sp>
        <p:nvSpPr>
          <p:cNvPr id="138" name="真实感的"/>
          <p:cNvSpPr txBox="1"/>
          <p:nvPr/>
        </p:nvSpPr>
        <p:spPr>
          <a:xfrm>
            <a:off x="3622130" y="7803650"/>
            <a:ext cx="308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35000" indent="-635000" algn="l">
              <a:spcBef>
                <a:spcPts val="4200"/>
              </a:spcBef>
              <a:buSzPct val="75000"/>
              <a:buChar char="•"/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真实感的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屏幕快照 2019-02-12 下午6.51.56.png" descr="屏幕快照 2019-02-12 下午6.51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710" y="775456"/>
            <a:ext cx="130048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 based optim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image based optimization</a:t>
            </a:r>
          </a:p>
        </p:txBody>
      </p:sp>
      <p:sp>
        <p:nvSpPr>
          <p:cNvPr id="143" name="开山之作：Gatys的Neural style transfer，用CNN每层的输出的方差矩阵代表纹理："/>
          <p:cNvSpPr txBox="1"/>
          <p:nvPr/>
        </p:nvSpPr>
        <p:spPr>
          <a:xfrm>
            <a:off x="1239192" y="1828799"/>
            <a:ext cx="10526417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开山之作：Gatys的Neural style transfer，用CNN每层的输出的方差矩阵代表纹理：</a:t>
            </a:r>
          </a:p>
          <a:p>
            <a:pPr>
              <a:defRPr>
                <a:latin typeface="Symbol"/>
                <a:ea typeface="Symbol"/>
                <a:cs typeface="Symbol"/>
                <a:sym typeface="Symbol"/>
              </a:defRPr>
            </a:pPr>
            <a:endParaRPr sz="1200"/>
          </a:p>
        </p:txBody>
      </p:sp>
      <p:pic>
        <p:nvPicPr>
          <p:cNvPr id="144" name="屏幕快照 2019-02-12 下午6.34.27.png" descr="屏幕快照 2019-02-12 下午6.34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6359" y="3555553"/>
            <a:ext cx="4749801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屏幕快照 2019-02-12 下午6.36.17.png" descr="屏幕快照 2019-02-12 下午6.3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4259" y="4443858"/>
            <a:ext cx="27940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oss:"/>
          <p:cNvSpPr txBox="1"/>
          <p:nvPr/>
        </p:nvSpPr>
        <p:spPr>
          <a:xfrm>
            <a:off x="1335975" y="5295900"/>
            <a:ext cx="11130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Loss:</a:t>
            </a:r>
          </a:p>
        </p:txBody>
      </p:sp>
      <p:pic>
        <p:nvPicPr>
          <p:cNvPr id="147" name="屏幕快照 2019-02-12 下午8.29.21.png" descr="屏幕快照 2019-02-12 下午8.29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169" y="6351141"/>
            <a:ext cx="50927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屏幕快照 2019-02-12 下午8.29.17.png" descr="屏幕快照 2019-02-12 下午8.29.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5769" y="5276850"/>
            <a:ext cx="4381501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优化的是图像：从随机生成的图片开始"/>
          <p:cNvSpPr txBox="1"/>
          <p:nvPr/>
        </p:nvSpPr>
        <p:spPr>
          <a:xfrm>
            <a:off x="1232784" y="7365999"/>
            <a:ext cx="100457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优化的是图像：从随机生成的图片开始</a:t>
            </a:r>
          </a:p>
        </p:txBody>
      </p:sp>
      <p:sp>
        <p:nvSpPr>
          <p:cNvPr id="150" name="限制：细节保持不好；不能生产真实感的图片；"/>
          <p:cNvSpPr txBox="1"/>
          <p:nvPr/>
        </p:nvSpPr>
        <p:spPr>
          <a:xfrm>
            <a:off x="311150" y="8047037"/>
            <a:ext cx="123825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限制：细节保持不好；不能生产真实感的图片；</a:t>
            </a:r>
          </a:p>
        </p:txBody>
      </p:sp>
      <p:sp>
        <p:nvSpPr>
          <p:cNvPr id="151" name="没有考虑深度，语义信息"/>
          <p:cNvSpPr txBox="1"/>
          <p:nvPr/>
        </p:nvSpPr>
        <p:spPr>
          <a:xfrm>
            <a:off x="2087191" y="8672958"/>
            <a:ext cx="65405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4600"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没有考虑深度，语义信息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屏幕快照 2019-02-24 下午10.27.41.png" descr="屏幕快照 2019-02-24 下午10.27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28" y="252712"/>
            <a:ext cx="8307944" cy="9248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对Gatys的Neural style transfer的一些发展"/>
          <p:cNvSpPr txBox="1"/>
          <p:nvPr>
            <p:ph type="title"/>
          </p:nvPr>
        </p:nvSpPr>
        <p:spPr>
          <a:xfrm>
            <a:off x="1350875" y="-182729"/>
            <a:ext cx="11330296" cy="2438401"/>
          </a:xfrm>
          <a:prstGeom prst="rect">
            <a:avLst/>
          </a:prstGeom>
        </p:spPr>
        <p:txBody>
          <a:bodyPr/>
          <a:lstStyle>
            <a:lvl1pPr algn="l">
              <a:spcBef>
                <a:spcPts val="4200"/>
              </a:spcBef>
              <a:defRPr sz="4600">
                <a:solidFill>
                  <a:schemeClr val="accent1"/>
                </a:solidFill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对Gatys的Neural style transfer的一些发展</a:t>
            </a:r>
          </a:p>
        </p:txBody>
      </p:sp>
      <p:sp>
        <p:nvSpPr>
          <p:cNvPr id="156" name="理论：Style loss 的作用是最小化两个域之间的分布距离（MMD距离），Gram矩阵相当于是使用了二项核，同样，其他的核也可以达到相似效果。还有用BN表示…"/>
          <p:cNvSpPr txBox="1"/>
          <p:nvPr>
            <p:ph type="body" idx="1"/>
          </p:nvPr>
        </p:nvSpPr>
        <p:spPr>
          <a:xfrm>
            <a:off x="1140598" y="1531550"/>
            <a:ext cx="10723604" cy="7574445"/>
          </a:xfrm>
          <a:prstGeom prst="rect">
            <a:avLst/>
          </a:prstGeom>
        </p:spPr>
        <p:txBody>
          <a:bodyPr/>
          <a:lstStyle/>
          <a:p>
            <a:pPr marL="469900" indent="-469900" defTabSz="432308">
              <a:spcBef>
                <a:spcPts val="3100"/>
              </a:spcBef>
              <a:buBlip>
                <a:blip r:embed="rId2"/>
              </a:buBlip>
              <a:defRPr sz="340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理论：Style loss 的作用是最小化两个域之间的分布距离（MMD距离），Gram矩阵相当于是使用了二项核，同样，其他的核也可以达到相似效果。还有用BN表示       </a:t>
            </a:r>
          </a:p>
          <a:p>
            <a:pPr marL="469900" indent="-469900" defTabSz="432308">
              <a:spcBef>
                <a:spcPts val="3100"/>
              </a:spcBef>
              <a:buBlip>
                <a:blip r:embed="rId2"/>
              </a:buBlip>
              <a:defRPr sz="3404">
                <a:latin typeface="Libian SC Regular"/>
                <a:ea typeface="Libian SC Regular"/>
                <a:cs typeface="Libian SC Regular"/>
                <a:sym typeface="Libian SC Regular"/>
              </a:defRPr>
            </a:pPr>
          </a:p>
          <a:p>
            <a:pPr marL="469900" indent="-469900" defTabSz="432308">
              <a:spcBef>
                <a:spcPts val="3100"/>
              </a:spcBef>
              <a:buBlip>
                <a:blip r:embed="rId2"/>
              </a:buBlip>
              <a:defRPr sz="340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不稳定：不同均值方差的特征可能有相同的Gram矩阵。解决：加入直方图loss限制分布</a:t>
            </a:r>
          </a:p>
          <a:p>
            <a:pPr marL="469900" indent="-469900" defTabSz="432308">
              <a:spcBef>
                <a:spcPts val="3100"/>
              </a:spcBef>
              <a:buBlip>
                <a:blip r:embed="rId2"/>
              </a:buBlip>
              <a:defRPr sz="340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细节不够：加入Laplacian loss保留边缘信息</a:t>
            </a:r>
          </a:p>
          <a:p>
            <a:pPr marL="469900" indent="-469900" defTabSz="432308">
              <a:spcBef>
                <a:spcPts val="3100"/>
              </a:spcBef>
              <a:buBlip>
                <a:blip r:embed="rId2"/>
              </a:buBlip>
              <a:defRPr sz="3404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不能生成真实感图片：MRF loss，patch-level</a:t>
            </a:r>
          </a:p>
        </p:txBody>
      </p:sp>
      <p:pic>
        <p:nvPicPr>
          <p:cNvPr id="157" name="屏幕快照 2019-02-14 上午10.03.56.png" descr="屏幕快照 2019-02-14 上午10.03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0645" y="3398797"/>
            <a:ext cx="54483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屏幕快照 2019-02-14 上午10.22.51.png" descr="屏幕快照 2019-02-14 上午10.22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4065" y="8359190"/>
            <a:ext cx="6981462" cy="876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对Gatys的Neural style transfer的一些发展"/>
          <p:cNvSpPr txBox="1"/>
          <p:nvPr>
            <p:ph type="title"/>
          </p:nvPr>
        </p:nvSpPr>
        <p:spPr>
          <a:xfrm>
            <a:off x="1350875" y="-182729"/>
            <a:ext cx="11330296" cy="2438401"/>
          </a:xfrm>
          <a:prstGeom prst="rect">
            <a:avLst/>
          </a:prstGeom>
        </p:spPr>
        <p:txBody>
          <a:bodyPr/>
          <a:lstStyle>
            <a:lvl1pPr algn="l">
              <a:spcBef>
                <a:spcPts val="4200"/>
              </a:spcBef>
              <a:defRPr sz="4600">
                <a:solidFill>
                  <a:schemeClr val="accent1"/>
                </a:solidFill>
                <a:latin typeface="Libian SC Regular"/>
                <a:ea typeface="Libian SC Regular"/>
                <a:cs typeface="Libian SC Regular"/>
                <a:sym typeface="Libian SC Regular"/>
              </a:defRPr>
            </a:lvl1pPr>
          </a:lstStyle>
          <a:p>
            <a:pPr/>
            <a:r>
              <a:t>对Gatys的Neural style transfer的一些发展</a:t>
            </a:r>
          </a:p>
        </p:txBody>
      </p:sp>
      <p:sp>
        <p:nvSpPr>
          <p:cNvPr id="161" name="Instance normalization :…"/>
          <p:cNvSpPr txBox="1"/>
          <p:nvPr>
            <p:ph type="body" idx="1"/>
          </p:nvPr>
        </p:nvSpPr>
        <p:spPr>
          <a:xfrm>
            <a:off x="1140598" y="1644776"/>
            <a:ext cx="10723604" cy="7574445"/>
          </a:xfrm>
          <a:prstGeom prst="rect">
            <a:avLst/>
          </a:prstGeom>
        </p:spPr>
        <p:txBody>
          <a:bodyPr/>
          <a:lstStyle/>
          <a:p>
            <a:pPr marL="488950" indent="-488950" defTabSz="449833">
              <a:spcBef>
                <a:spcPts val="3200"/>
              </a:spcBef>
              <a:buBlip>
                <a:blip r:embed="rId2"/>
              </a:buBlip>
              <a:defRPr sz="3541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Instance normalization : 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3541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相当于batch size为1的BN，在图片视频分类等特征提取网络中大多数情况BN效果优于IN，在生成式类任务中的网络IN优于BN。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3541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解释：</a:t>
            </a:r>
            <a:r>
              <a:t> 1.通过调整BN统计量，或学习的参数beta和gamma，BN可以用来做domain adaptation。而 Style Transfer是一个把每张图片当成一个domain的domain adaptation问题。如果做BN反而会弱化每个实例的风格。</a:t>
            </a:r>
          </a:p>
          <a:p>
            <a:pPr marL="0" indent="0" defTabSz="449833">
              <a:spcBef>
                <a:spcPts val="3200"/>
              </a:spcBef>
              <a:buSzTx/>
              <a:buNone/>
              <a:defRPr sz="3541">
                <a:latin typeface="Libian SC Regular"/>
                <a:ea typeface="Libian SC Regular"/>
                <a:cs typeface="Libian SC Regular"/>
                <a:sym typeface="Libian SC Regular"/>
              </a:defRPr>
            </a:pPr>
            <a:r>
              <a:t>2. IN层学到的均值和方差已经代表了Style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